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63" Type="http://schemas.openxmlformats.org/officeDocument/2006/relationships/slide" Target="slides/slide51.xml"/><Relationship Id="rId64" Type="http://schemas.openxmlformats.org/officeDocument/2006/relationships/slide" Target="slides/slide52.xml"/><Relationship Id="rId65" Type="http://schemas.openxmlformats.org/officeDocument/2006/relationships/slide" Target="slides/slide53.xml"/><Relationship Id="rId66" Type="http://schemas.openxmlformats.org/officeDocument/2006/relationships/slide" Target="slides/slide54.xml"/><Relationship Id="rId67" Type="http://schemas.openxmlformats.org/officeDocument/2006/relationships/slide" Target="slides/slide5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### FM modulatie</a:t>
            </a:r>
          </a:p>
          <a:p/>
          <a:p>
            <a:r>
              <a:t>We kunnen ook dezelfde berekeningsmethode gebruiken om de effecten van off-resonant aan te sturen uit te rekenen, bijvoorbeeld in geval van FM modulatie.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3" Type="http://schemas.openxmlformats.org/officeDocument/2006/relationships/notesSlide" Target="../notesSlides/notesSlide1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C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Hoogfrequent versterkers 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 met 1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September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Afgeleide van de stromen: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 (3)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237" y="1818974"/>
            <a:ext cx="3819525" cy="80962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762" y="2902919"/>
            <a:ext cx="2276475" cy="86677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325" y="3952574"/>
            <a:ext cx="2419350" cy="866775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312" y="5002229"/>
            <a:ext cx="185737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Invullen geeft dan: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325" y="2733374"/>
            <a:ext cx="470535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De spanning V evolueert als functie van de tijd als: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237" y="2276174"/>
            <a:ext cx="5343525" cy="39052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312" y="2941019"/>
            <a:ext cx="1857375" cy="86677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112" y="4082114"/>
            <a:ext cx="277177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Gedempte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438" y="566928"/>
            <a:ext cx="580112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We bepalen eerst C</a:t>
            </a:r>
            <a:r>
              <a:rPr sz="1800" baseline="-25000"/>
              <a:t>1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En vervolgens L</a:t>
            </a:r>
            <a:r>
              <a:rPr sz="1800" baseline="-25000"/>
              <a:t>1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Keuze van de parameters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112" y="2276174"/>
            <a:ext cx="2009775" cy="86677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187" y="3874469"/>
            <a:ext cx="309562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Benadering resonantiefrequentie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5" y="2276174"/>
            <a:ext cx="2190750" cy="9525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537" y="3502994"/>
            <a:ext cx="2066925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C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622" y="566928"/>
            <a:ext cx="461675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De aansturing van het actieve element</a:t>
            </a:r>
          </a:p>
          <a:p>
            <a:pPr lvl="2"/>
            <a:r>
              <a:t>plaatst lading bij op de condensator</a:t>
            </a:r>
          </a:p>
          <a:p>
            <a:pPr lvl="2"/>
            <a:r>
              <a:t>verhoogt de stroom door het spoel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Verklaring van de werking (2)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De geleidingehoek is het deel van de periode dat de transistor gestuurd wordt</a:t>
            </a:r>
          </a:p>
          <a:p>
            <a:pPr lvl="1"/>
            <a:r>
              <a:t>Hoe korter de stuurperiode</a:t>
            </a:r>
          </a:p>
          <a:p>
            <a:pPr lvl="2"/>
            <a:r>
              <a:t>Hoe minder energie er geleverd wordt</a:t>
            </a:r>
          </a:p>
          <a:p>
            <a:pPr lvl="2"/>
            <a:r>
              <a:t>Hoe efficiënter de versterker</a:t>
            </a:r>
          </a:p>
          <a:p>
            <a:pPr lvl="1"/>
            <a:r>
              <a:t>De geleidingehoek blijft best constant</a:t>
            </a:r>
          </a:p>
          <a:p>
            <a:pPr lvl="2"/>
            <a:r>
              <a:t>anders bekomen we niet-lineariteiten in de weergave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Geleidingshoek (α)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Voor vaste bronnen ...</a:t>
            </a:r>
          </a:p>
          <a:p>
            <a:pPr lvl="1"/>
            <a:r>
              <a:t>Voor FM versterkers</a:t>
            </a:r>
          </a:p>
          <a:p>
            <a:pPr lvl="2"/>
            <a:r>
              <a:t>amplitude is vast, frequentie varieert</a:t>
            </a:r>
          </a:p>
          <a:p>
            <a:pPr lvl="2"/>
            <a:r>
              <a:t>geleidingshoek kan ook constant zijn</a:t>
            </a:r>
          </a:p>
          <a:p>
            <a:pPr lvl="1"/>
            <a:r>
              <a:t>Voor AM versterkers</a:t>
            </a:r>
          </a:p>
          <a:p>
            <a:pPr lvl="2"/>
            <a:r>
              <a:t>Directe uitvoering</a:t>
            </a:r>
          </a:p>
          <a:p>
            <a:pPr lvl="3"/>
            <a:r>
              <a:t>geleidingshoek (</a:t>
            </a:r>
            <a:r>
              <a:t>α</a:t>
            </a:r>
            <a:r>
              <a:t>) moet variëren tenzij </a:t>
            </a:r>
            <a:r>
              <a:t>α=π/2</a:t>
            </a:r>
          </a:p>
          <a:p>
            <a:pPr lvl="3"/>
            <a:r>
              <a:t>geleidingshoek </a:t>
            </a:r>
            <a:r>
              <a:t>α=π/2</a:t>
            </a:r>
            <a:r>
              <a:t> is de enige oplossing</a:t>
            </a:r>
          </a:p>
          <a:p>
            <a:pPr lvl="3"/>
            <a:r>
              <a:t>Gebruik: kleine AM zenders en televisiezenders</a:t>
            </a:r>
          </a:p>
          <a:p>
            <a:pPr lvl="2"/>
            <a:r>
              <a:t>Plaatmodulatie uitvoering</a:t>
            </a:r>
          </a:p>
          <a:p>
            <a:pPr lvl="3"/>
            <a:r>
              <a:t>Voedingsspanning variëren in plaats van de geleidingshoek (</a:t>
            </a:r>
            <a:r>
              <a:t>α</a:t>
            </a:r>
            <a:r>
              <a:t>)</a:t>
            </a:r>
          </a:p>
          <a:p>
            <a:pPr lvl="3"/>
            <a:r>
              <a:t>Gebruik: grote AM zenders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Gebruik van de klasse C versterker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Vermogenversterkers voor hoge frequenties hebben meestal</a:t>
            </a:r>
          </a:p>
          <a:p>
            <a:pPr lvl="2"/>
            <a:r>
              <a:t>een vaste frequentie</a:t>
            </a:r>
          </a:p>
          <a:p>
            <a:pPr lvl="2"/>
            <a:r>
              <a:t>een beperkte bandbreedte (max 1 % van de frequentie)</a:t>
            </a:r>
          </a:p>
          <a:p>
            <a:pPr lvl="1"/>
            <a:r>
              <a:t>Toepassingen</a:t>
            </a:r>
          </a:p>
          <a:p>
            <a:pPr lvl="2"/>
            <a:r>
              <a:t>inductieve verwarming</a:t>
            </a:r>
          </a:p>
          <a:p>
            <a:pPr lvl="3"/>
            <a:r>
              <a:t>smeltovens</a:t>
            </a:r>
          </a:p>
          <a:p>
            <a:pPr lvl="2"/>
            <a:r>
              <a:t>diëlektrisch verwarmen</a:t>
            </a:r>
          </a:p>
          <a:p>
            <a:pPr lvl="3"/>
            <a:r>
              <a:t>drogen, bakken, polymeriseren</a:t>
            </a:r>
          </a:p>
          <a:p>
            <a:pPr lvl="2"/>
            <a:r>
              <a:t>Telecommunicatie</a:t>
            </a:r>
          </a:p>
          <a:p>
            <a:pPr lvl="3"/>
            <a:r>
              <a:t>draaggolf van zenders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Vermogenversterkers voor hoge frequenties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700" b="1" i="0">
                <a:latin typeface="Arial"/>
              </a:rPr>
              <a:t>Instelling basisstroom: door keuze geleidingshoek en piekstroom</a:t>
            </a:r>
            <a:endParaRPr sz="27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733" y="566928"/>
            <a:ext cx="576653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C amp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Q_Q1         2 1 0 Q2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2 3  1uH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2 3  10nF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         2 3  60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3 0 11V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R_Rin        4 1 100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        4 0 sin(-1.5 2.7 1591500) DC=-1.5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Q2  NPN(Is=14.34f BF=200)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met knopen genummerd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716" y="566928"/>
            <a:ext cx="548456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simulatie: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874" y="566928"/>
            <a:ext cx="841625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simulatie: stromen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826" y="566928"/>
            <a:ext cx="846634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van de spanningen en stromen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713" y="566928"/>
            <a:ext cx="5864574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Lissajous figuur: knoop 2 en knoop 4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733" y="566928"/>
            <a:ext cx="573053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Ontwerpparameters en bekomen oscillatie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616" y="566928"/>
            <a:ext cx="573476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Uitgangspower en DC power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970" y="566928"/>
            <a:ext cx="83420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Transistor power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970" y="566928"/>
            <a:ext cx="83420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We kunnen gebruik maken van de eigenfrequentie van een resonante kring om</a:t>
            </a:r>
          </a:p>
          <a:p>
            <a:pPr lvl="2"/>
            <a:r>
              <a:t>De oscillatie op de juiste frequentie te genereren</a:t>
            </a:r>
          </a:p>
          <a:p>
            <a:pPr lvl="2"/>
            <a:r>
              <a:t>Om harmonischen weg te filteren</a:t>
            </a:r>
          </a:p>
          <a:p>
            <a:pPr lvl="1"/>
            <a:r>
              <a:t>Deze resonante kring vormt de belasting van de vermogentransistor</a:t>
            </a:r>
          </a:p>
          <a:p>
            <a:pPr lvl="2"/>
            <a:r>
              <a:t>De vermogentransistor levert het vermogen dat verloren/uitgestraald wordt door de resonante kring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Vermogenversterkers voor hoge frequenties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Drive transistor:verloop stromen en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970" y="566928"/>
            <a:ext cx="834205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700" b="1" i="0">
                <a:latin typeface="Arial"/>
              </a:rPr>
              <a:t>Bekomen oscillatiespanning als functie van de geleidingshoek (α)</a:t>
            </a:r>
            <a:endParaRPr sz="27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039" y="566928"/>
            <a:ext cx="594792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Nodige piekstroom om voedingsspanning als zwaai te bekomen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419" y="566928"/>
            <a:ext cx="597716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Bekomen rendement bij maximale uitsturing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999" y="566928"/>
            <a:ext cx="592600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(Links) impedantie van de LRC-kring als functie van de frequentie </a:t>
            </a:r>
            <a:endParaRPr sz="2200" b="1" i="0">
              <a:latin typeface="Arial"/>
            </a:endParaRPr>
          </a:p>
          <a:p>
            <a:r>
              <a:rPr sz="2200" b="1" i="0">
                <a:latin typeface="Arial"/>
              </a:rPr>
              <a:t>(Rechts) het uitdempen van deze kring als functie van de tijd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791" y="566928"/>
            <a:ext cx="871041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Class C amp 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Q_Q1         2 1 0 Q2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2 3  1uH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2 3  10n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R_RL         2 3  60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V_Vdd        3 0 11V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R_Rin        4 1 100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        4 5  AC 0.5V 0 DC 0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V_VinDC      5 0 0.7V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Q2  NPN(Is=14.34f BF=200)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Knoop 2 (spice simulatie)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918" y="566928"/>
            <a:ext cx="8400163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Contributies harmonischen  aanstuursignaal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659" y="566928"/>
            <a:ext cx="857468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Aansturing met een blokgolf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659" y="566928"/>
            <a:ext cx="857468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Alternatieve schema's van de klasse C versterker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C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826" y="566928"/>
            <a:ext cx="437434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700" b="1" i="0">
                <a:latin typeface="Arial"/>
              </a:rPr>
              <a:t>Klasse C versterker met een transformator in de resonante kring</a:t>
            </a:r>
            <a:endParaRPr sz="27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702" y="566928"/>
            <a:ext cx="613659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Klasse C versterker met een LC kring aan de ingang van de transistor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660" y="566928"/>
            <a:ext cx="622268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400" b="1" i="0">
                <a:latin typeface="Arial"/>
              </a:rPr>
              <a:t>Klasse C versterker waarbij de uitgangspanning oscilleert rond de grond</a:t>
            </a:r>
            <a:endParaRPr sz="24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171" y="566928"/>
            <a:ext cx="926765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* klasseC   versie2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Q_Q1         2 1 0  Q2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L_L1         0 3    1uH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C_C1         0 3    10n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R_R1         0 3    100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V_V3         4 0    11V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V_V5         1 0    sin(-2 3.09 1591500) DC=-2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C_C2         2 3    100n  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L_L2         2 4    20uH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.model Q2  NPN(Is=14.34f BF=255.9 Rb=100 )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 (uitgang grond)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Resultaat van de spice simulatie van het bovenstaande circuit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302" y="566928"/>
            <a:ext cx="849139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Meerdere versterkingstrappen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Stap1: verschillende voedingsspanning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950" y="566928"/>
            <a:ext cx="530209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2: andere versie Vdd2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347" y="566928"/>
            <a:ext cx="744730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3: diode als belasting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347" y="566928"/>
            <a:ext cx="744730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4: diode -&gt; transistor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167" y="566928"/>
            <a:ext cx="879766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Rol actief element</a:t>
            </a:r>
          </a:p>
          <a:p>
            <a:pPr lvl="2"/>
            <a:r>
              <a:t>Wel: leveren van energie</a:t>
            </a:r>
          </a:p>
          <a:p>
            <a:pPr lvl="3"/>
            <a:r>
              <a:t>Compenseren van het verlies in de belasting</a:t>
            </a:r>
          </a:p>
          <a:p>
            <a:pPr lvl="2"/>
            <a:r>
              <a:t>Niet: vorming van de sinus</a:t>
            </a:r>
          </a:p>
          <a:p>
            <a:pPr lvl="3"/>
            <a:r>
              <a:t>Dit doet de trilkring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klasse C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Stap 5: belast met tweede resonante kring (zelfde frequentie)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51" y="566928"/>
            <a:ext cx="9931897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met 3 klasse C trappen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IC implementatie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Plaatmodulatie voor een AM zender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10" y="566928"/>
            <a:ext cx="9983179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Detail: de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449" y="566928"/>
            <a:ext cx="560310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t>Zonder sturing actief element</a:t>
            </a:r>
          </a:p>
          <a:p>
            <a:pPr lvl="2"/>
            <a:r>
              <a:t>De inductantie (L) wisselt met de condensator (C) energie uit: trilling op de eigenfrequentie</a:t>
            </a:r>
          </a:p>
          <a:p>
            <a:pPr lvl="2"/>
            <a:r>
              <a:t>Amplitude van de oscillatie daalt (de trilling dempt uit) door energieoverdracht naar de belasting R</a:t>
            </a:r>
            <a:r>
              <a:rPr sz="1800" baseline="-25000"/>
              <a:t>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Verklaring van de werking (1)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Op basis van de eerste wet van Kirkhoff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862" y="2276174"/>
            <a:ext cx="2962275" cy="33337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512" y="2883869"/>
            <a:ext cx="1704975" cy="34290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50" y="3501089"/>
            <a:ext cx="1790700" cy="333375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887" y="4108784"/>
            <a:ext cx="180022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Van lading op C naar stroom naar de C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 (2)</a:t>
            </a:r>
            <a:endParaRPr sz="3200" b="1" i="0">
              <a:latin typeface="Arial"/>
            </a:endParaRP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862" y="2276174"/>
            <a:ext cx="2962275" cy="33337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75" y="2883869"/>
            <a:ext cx="1847850" cy="80962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50" y="3967814"/>
            <a:ext cx="1790700" cy="333375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887" y="4575509"/>
            <a:ext cx="1800225" cy="8096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